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9" r:id="rId1"/>
  </p:sldMasterIdLst>
  <p:sldIdLst>
    <p:sldId id="256" r:id="rId2"/>
    <p:sldId id="270" r:id="rId3"/>
    <p:sldId id="302" r:id="rId4"/>
    <p:sldId id="258" r:id="rId5"/>
    <p:sldId id="259" r:id="rId6"/>
    <p:sldId id="273" r:id="rId7"/>
    <p:sldId id="274" r:id="rId8"/>
    <p:sldId id="275" r:id="rId9"/>
    <p:sldId id="260" r:id="rId10"/>
    <p:sldId id="262" r:id="rId11"/>
    <p:sldId id="277" r:id="rId12"/>
    <p:sldId id="300" r:id="rId13"/>
    <p:sldId id="264" r:id="rId14"/>
    <p:sldId id="265" r:id="rId15"/>
    <p:sldId id="266" r:id="rId16"/>
    <p:sldId id="267" r:id="rId17"/>
    <p:sldId id="268" r:id="rId18"/>
    <p:sldId id="269" r:id="rId19"/>
    <p:sldId id="294" r:id="rId20"/>
    <p:sldId id="295" r:id="rId21"/>
    <p:sldId id="296" r:id="rId22"/>
    <p:sldId id="297" r:id="rId23"/>
    <p:sldId id="298" r:id="rId24"/>
    <p:sldId id="299" r:id="rId25"/>
    <p:sldId id="293" r:id="rId26"/>
    <p:sldId id="292" r:id="rId27"/>
    <p:sldId id="288" r:id="rId28"/>
    <p:sldId id="289" r:id="rId29"/>
    <p:sldId id="290" r:id="rId30"/>
    <p:sldId id="291" r:id="rId31"/>
    <p:sldId id="301"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27" charset="0"/>
        <a:ea typeface="ＭＳ Ｐゴシック" pitchFamily="127" charset="-128"/>
        <a:cs typeface="ＭＳ Ｐゴシック" pitchFamily="127" charset="-128"/>
      </a:defRPr>
    </a:lvl1pPr>
    <a:lvl2pPr marL="457200" algn="l" rtl="0" fontAlgn="base">
      <a:spcBef>
        <a:spcPct val="0"/>
      </a:spcBef>
      <a:spcAft>
        <a:spcPct val="0"/>
      </a:spcAft>
      <a:defRPr sz="2400" kern="1200">
        <a:solidFill>
          <a:schemeClr val="tx1"/>
        </a:solidFill>
        <a:latin typeface="Times" pitchFamily="127" charset="0"/>
        <a:ea typeface="ＭＳ Ｐゴシック" pitchFamily="127" charset="-128"/>
        <a:cs typeface="ＭＳ Ｐゴシック" pitchFamily="127" charset="-128"/>
      </a:defRPr>
    </a:lvl2pPr>
    <a:lvl3pPr marL="914400" algn="l" rtl="0" fontAlgn="base">
      <a:spcBef>
        <a:spcPct val="0"/>
      </a:spcBef>
      <a:spcAft>
        <a:spcPct val="0"/>
      </a:spcAft>
      <a:defRPr sz="2400" kern="1200">
        <a:solidFill>
          <a:schemeClr val="tx1"/>
        </a:solidFill>
        <a:latin typeface="Times" pitchFamily="127" charset="0"/>
        <a:ea typeface="ＭＳ Ｐゴシック" pitchFamily="127" charset="-128"/>
        <a:cs typeface="ＭＳ Ｐゴシック" pitchFamily="127" charset="-128"/>
      </a:defRPr>
    </a:lvl3pPr>
    <a:lvl4pPr marL="1371600" algn="l" rtl="0" fontAlgn="base">
      <a:spcBef>
        <a:spcPct val="0"/>
      </a:spcBef>
      <a:spcAft>
        <a:spcPct val="0"/>
      </a:spcAft>
      <a:defRPr sz="2400" kern="1200">
        <a:solidFill>
          <a:schemeClr val="tx1"/>
        </a:solidFill>
        <a:latin typeface="Times" pitchFamily="127" charset="0"/>
        <a:ea typeface="ＭＳ Ｐゴシック" pitchFamily="127" charset="-128"/>
        <a:cs typeface="ＭＳ Ｐゴシック" pitchFamily="127" charset="-128"/>
      </a:defRPr>
    </a:lvl4pPr>
    <a:lvl5pPr marL="1828800" algn="l" rtl="0" fontAlgn="base">
      <a:spcBef>
        <a:spcPct val="0"/>
      </a:spcBef>
      <a:spcAft>
        <a:spcPct val="0"/>
      </a:spcAft>
      <a:defRPr sz="2400" kern="1200">
        <a:solidFill>
          <a:schemeClr val="tx1"/>
        </a:solidFill>
        <a:latin typeface="Times" pitchFamily="127" charset="0"/>
        <a:ea typeface="ＭＳ Ｐゴシック" pitchFamily="127" charset="-128"/>
        <a:cs typeface="ＭＳ Ｐゴシック" pitchFamily="127" charset="-128"/>
      </a:defRPr>
    </a:lvl5pPr>
    <a:lvl6pPr marL="2286000" algn="l" defTabSz="457200" rtl="0" eaLnBrk="1" latinLnBrk="0" hangingPunct="1">
      <a:defRPr sz="2400" kern="1200">
        <a:solidFill>
          <a:schemeClr val="tx1"/>
        </a:solidFill>
        <a:latin typeface="Times" pitchFamily="127" charset="0"/>
        <a:ea typeface="ＭＳ Ｐゴシック" pitchFamily="127" charset="-128"/>
        <a:cs typeface="ＭＳ Ｐゴシック" pitchFamily="127" charset="-128"/>
      </a:defRPr>
    </a:lvl6pPr>
    <a:lvl7pPr marL="2743200" algn="l" defTabSz="457200" rtl="0" eaLnBrk="1" latinLnBrk="0" hangingPunct="1">
      <a:defRPr sz="2400" kern="1200">
        <a:solidFill>
          <a:schemeClr val="tx1"/>
        </a:solidFill>
        <a:latin typeface="Times" pitchFamily="127" charset="0"/>
        <a:ea typeface="ＭＳ Ｐゴシック" pitchFamily="127" charset="-128"/>
        <a:cs typeface="ＭＳ Ｐゴシック" pitchFamily="127" charset="-128"/>
      </a:defRPr>
    </a:lvl7pPr>
    <a:lvl8pPr marL="3200400" algn="l" defTabSz="457200" rtl="0" eaLnBrk="1" latinLnBrk="0" hangingPunct="1">
      <a:defRPr sz="2400" kern="1200">
        <a:solidFill>
          <a:schemeClr val="tx1"/>
        </a:solidFill>
        <a:latin typeface="Times" pitchFamily="127" charset="0"/>
        <a:ea typeface="ＭＳ Ｐゴシック" pitchFamily="127" charset="-128"/>
        <a:cs typeface="ＭＳ Ｐゴシック" pitchFamily="127" charset="-128"/>
      </a:defRPr>
    </a:lvl8pPr>
    <a:lvl9pPr marL="3657600" algn="l" defTabSz="457200" rtl="0" eaLnBrk="1" latinLnBrk="0" hangingPunct="1">
      <a:defRPr sz="2400" kern="1200">
        <a:solidFill>
          <a:schemeClr val="tx1"/>
        </a:solidFill>
        <a:latin typeface="Times"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32787"/>
    <p:restoredTop sz="90929"/>
  </p:normalViewPr>
  <p:slideViewPr>
    <p:cSldViewPr>
      <p:cViewPr varScale="1">
        <p:scale>
          <a:sx n="92" d="100"/>
          <a:sy n="92" d="100"/>
        </p:scale>
        <p:origin x="-112"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0" hangingPunct="0">
                <a:defRPr/>
              </a:pPr>
              <a:endParaRPr lang="en-US">
                <a:latin typeface="Times" charset="0"/>
                <a:ea typeface="+mn-ea"/>
                <a:cs typeface="+mn-cs"/>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0" hangingPunct="0">
                <a:defRPr/>
              </a:pPr>
              <a:endParaRPr lang="en-US">
                <a:latin typeface="Times" charset="0"/>
                <a:ea typeface="+mn-ea"/>
                <a:cs typeface="+mn-cs"/>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0" hangingPunct="0">
                <a:defRPr/>
              </a:pPr>
              <a:endParaRPr lang="en-US">
                <a:latin typeface="Times" charset="0"/>
                <a:ea typeface="+mn-ea"/>
                <a:cs typeface="+mn-cs"/>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0" hangingPunct="0">
                <a:defRPr/>
              </a:pPr>
              <a:endParaRPr lang="en-US">
                <a:latin typeface="Times" charset="0"/>
                <a:ea typeface="+mn-ea"/>
                <a:cs typeface="+mn-cs"/>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0" hangingPunct="0">
              <a:defRPr/>
            </a:pPr>
            <a:endParaRPr lang="en-US">
              <a:latin typeface="Times" charset="0"/>
              <a:ea typeface="+mn-ea"/>
              <a:cs typeface="+mn-cs"/>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eaLnBrk="0" hangingPunct="0">
              <a:defRPr/>
            </a:pPr>
            <a:endParaRPr lang="en-US">
              <a:latin typeface="Times" charset="0"/>
              <a:ea typeface="+mn-ea"/>
              <a:cs typeface="+mn-cs"/>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defRPr/>
            </a:pPr>
            <a:endParaRPr kumimoji="1" lang="en-US">
              <a:latin typeface="Arial" pitchFamily="34" charset="0"/>
              <a:ea typeface="+mn-ea"/>
              <a:cs typeface="+mn-cs"/>
            </a:endParaRPr>
          </a:p>
        </p:txBody>
      </p:sp>
      <p:sp>
        <p:nvSpPr>
          <p:cNvPr id="6154" name="Rectangle 10"/>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155" name="Rectangle 11"/>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E58C023-0E01-473C-AFB5-3992ECA28D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CF34A81-EE7C-42F1-B108-74B7FA9BF7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49F2402-AF8C-4600-A9AA-0C59996C2E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0DF2C6A-70D4-4375-AA7B-C30706EE41A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17538"/>
            <a:ext cx="7804150" cy="5514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DF173333-824C-4AD3-B3D5-8B65474FE5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2381BDC-4C14-4806-AA22-707BC1618B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FFADBD0-6D19-4523-940E-8FF5EB433D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BF859EF-62E6-49EA-9A1A-F703196BB6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48E729B4-2143-4A73-A9BB-4F0BDDEDBB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18E00760-5926-4AAD-87C1-C87B8353C7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03474F03-5488-404D-A35E-E0320A3F42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5F46575-A644-45C8-BDC1-F936D96518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63F9319-3A5D-4DEA-A64C-E49884AFF0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latin typeface="Arial" pitchFamily="34" charset="0"/>
              <a:ea typeface="+mn-ea"/>
              <a:cs typeface="+mn-cs"/>
            </a:endParaRPr>
          </a:p>
        </p:txBody>
      </p:sp>
      <p:sp>
        <p:nvSpPr>
          <p:cNvPr id="51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latin typeface="Arial" pitchFamily="34" charset="0"/>
              <a:ea typeface="+mn-ea"/>
              <a:cs typeface="+mn-cs"/>
            </a:endParaRPr>
          </a:p>
        </p:txBody>
      </p:sp>
      <p:sp>
        <p:nvSpPr>
          <p:cNvPr id="51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latin typeface="Arial" pitchFamily="34" charset="0"/>
              <a:ea typeface="+mn-ea"/>
              <a:cs typeface="+mn-cs"/>
            </a:endParaRPr>
          </a:p>
        </p:txBody>
      </p:sp>
      <p:sp>
        <p:nvSpPr>
          <p:cNvPr id="51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latin typeface="Arial" pitchFamily="34" charset="0"/>
              <a:ea typeface="+mn-ea"/>
              <a:cs typeface="+mn-cs"/>
            </a:endParaRPr>
          </a:p>
        </p:txBody>
      </p:sp>
      <p:sp>
        <p:nvSpPr>
          <p:cNvPr id="51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latin typeface="Arial" pitchFamily="34" charset="0"/>
              <a:ea typeface="+mn-ea"/>
              <a:cs typeface="+mn-cs"/>
            </a:endParaRPr>
          </a:p>
        </p:txBody>
      </p:sp>
      <p:sp>
        <p:nvSpPr>
          <p:cNvPr id="51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latin typeface="Arial" pitchFamily="34" charset="0"/>
              <a:ea typeface="+mn-ea"/>
              <a:cs typeface="+mn-cs"/>
            </a:endParaRPr>
          </a:p>
        </p:txBody>
      </p:sp>
      <p:sp>
        <p:nvSpPr>
          <p:cNvPr id="5128"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lstStyle/>
          <a:p>
            <a:pPr algn="ctr">
              <a:defRPr/>
            </a:pPr>
            <a:endParaRPr kumimoji="1" lang="en-US">
              <a:latin typeface="Arial" pitchFamily="34" charset="0"/>
              <a:ea typeface="+mn-ea"/>
              <a:cs typeface="+mn-cs"/>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3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513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513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ea typeface="+mn-ea"/>
                <a:cs typeface="+mn-cs"/>
              </a:defRPr>
            </a:lvl1pPr>
          </a:lstStyle>
          <a:p>
            <a:pPr>
              <a:defRPr/>
            </a:pPr>
            <a:fld id="{400529A4-AD82-4D5B-BA56-1555541F927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Lst>
  <p:txStyles>
    <p:titleStyle>
      <a:lvl1pPr algn="l" rtl="0" eaLnBrk="0" fontAlgn="base" hangingPunct="0">
        <a:spcBef>
          <a:spcPct val="0"/>
        </a:spcBef>
        <a:spcAft>
          <a:spcPct val="0"/>
        </a:spcAft>
        <a:defRPr sz="4400">
          <a:solidFill>
            <a:schemeClr val="tx2"/>
          </a:solidFill>
          <a:latin typeface="+mj-lt"/>
          <a:ea typeface="ＭＳ Ｐゴシック" pitchFamily="127" charset="-128"/>
          <a:cs typeface="ＭＳ Ｐゴシック" pitchFamily="127" charset="-128"/>
        </a:defRPr>
      </a:lvl1pPr>
      <a:lvl2pPr algn="l" rtl="0" eaLnBrk="0" fontAlgn="base" hangingPunct="0">
        <a:spcBef>
          <a:spcPct val="0"/>
        </a:spcBef>
        <a:spcAft>
          <a:spcPct val="0"/>
        </a:spcAft>
        <a:defRPr sz="4400">
          <a:solidFill>
            <a:schemeClr val="tx2"/>
          </a:solidFill>
          <a:latin typeface="Arial" pitchFamily="34" charset="0"/>
          <a:ea typeface="ＭＳ Ｐゴシック" pitchFamily="127" charset="-128"/>
          <a:cs typeface="ＭＳ Ｐゴシック" pitchFamily="127" charset="-128"/>
        </a:defRPr>
      </a:lvl2pPr>
      <a:lvl3pPr algn="l" rtl="0" eaLnBrk="0" fontAlgn="base" hangingPunct="0">
        <a:spcBef>
          <a:spcPct val="0"/>
        </a:spcBef>
        <a:spcAft>
          <a:spcPct val="0"/>
        </a:spcAft>
        <a:defRPr sz="4400">
          <a:solidFill>
            <a:schemeClr val="tx2"/>
          </a:solidFill>
          <a:latin typeface="Arial" pitchFamily="34" charset="0"/>
          <a:ea typeface="ＭＳ Ｐゴシック" pitchFamily="127" charset="-128"/>
          <a:cs typeface="ＭＳ Ｐゴシック" pitchFamily="127" charset="-128"/>
        </a:defRPr>
      </a:lvl3pPr>
      <a:lvl4pPr algn="l" rtl="0" eaLnBrk="0" fontAlgn="base" hangingPunct="0">
        <a:spcBef>
          <a:spcPct val="0"/>
        </a:spcBef>
        <a:spcAft>
          <a:spcPct val="0"/>
        </a:spcAft>
        <a:defRPr sz="4400">
          <a:solidFill>
            <a:schemeClr val="tx2"/>
          </a:solidFill>
          <a:latin typeface="Arial" pitchFamily="34" charset="0"/>
          <a:ea typeface="ＭＳ Ｐゴシック" pitchFamily="127" charset="-128"/>
          <a:cs typeface="ＭＳ Ｐゴシック" pitchFamily="127" charset="-128"/>
        </a:defRPr>
      </a:lvl4pPr>
      <a:lvl5pPr algn="l" rtl="0" eaLnBrk="0" fontAlgn="base" hangingPunct="0">
        <a:spcBef>
          <a:spcPct val="0"/>
        </a:spcBef>
        <a:spcAft>
          <a:spcPct val="0"/>
        </a:spcAft>
        <a:defRPr sz="4400">
          <a:solidFill>
            <a:schemeClr val="tx2"/>
          </a:solidFill>
          <a:latin typeface="Arial" pitchFamily="34" charset="0"/>
          <a:ea typeface="ＭＳ Ｐゴシック" pitchFamily="127" charset="-128"/>
          <a:cs typeface="ＭＳ Ｐゴシック" pitchFamily="127" charset="-128"/>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127" charset="2"/>
        <a:buChar char="n"/>
        <a:defRPr sz="3200">
          <a:solidFill>
            <a:schemeClr val="tx1"/>
          </a:solidFill>
          <a:latin typeface="+mn-lt"/>
          <a:ea typeface="ＭＳ Ｐゴシック" pitchFamily="127" charset="-128"/>
          <a:cs typeface="ＭＳ Ｐゴシック" pitchFamily="127" charset="-128"/>
        </a:defRPr>
      </a:lvl1pPr>
      <a:lvl2pPr marL="742950" indent="-285750" algn="l" rtl="0" eaLnBrk="0" fontAlgn="base" hangingPunct="0">
        <a:spcBef>
          <a:spcPct val="20000"/>
        </a:spcBef>
        <a:spcAft>
          <a:spcPct val="0"/>
        </a:spcAft>
        <a:buClr>
          <a:schemeClr val="hlink"/>
        </a:buClr>
        <a:buSzPct val="55000"/>
        <a:buFont typeface="Wingdings" pitchFamily="127" charset="2"/>
        <a:buChar char="n"/>
        <a:defRPr sz="2800">
          <a:solidFill>
            <a:schemeClr val="tx1"/>
          </a:solidFill>
          <a:latin typeface="+mn-lt"/>
          <a:ea typeface="ＭＳ Ｐゴシック" pitchFamily="127" charset="-128"/>
        </a:defRPr>
      </a:lvl2pPr>
      <a:lvl3pPr marL="1143000" indent="-228600" algn="l" rtl="0" eaLnBrk="0" fontAlgn="base" hangingPunct="0">
        <a:spcBef>
          <a:spcPct val="20000"/>
        </a:spcBef>
        <a:spcAft>
          <a:spcPct val="0"/>
        </a:spcAft>
        <a:buClr>
          <a:schemeClr val="folHlink"/>
        </a:buClr>
        <a:buSzPct val="50000"/>
        <a:buFont typeface="Wingdings" pitchFamily="127" charset="2"/>
        <a:buChar char="n"/>
        <a:defRPr sz="2400">
          <a:solidFill>
            <a:schemeClr val="tx1"/>
          </a:solidFill>
          <a:latin typeface="+mn-lt"/>
          <a:ea typeface="ＭＳ Ｐゴシック" pitchFamily="127" charset="-128"/>
        </a:defRPr>
      </a:lvl3pPr>
      <a:lvl4pPr marL="1600200" indent="-228600" algn="l" rtl="0" eaLnBrk="0" fontAlgn="base" hangingPunct="0">
        <a:spcBef>
          <a:spcPct val="20000"/>
        </a:spcBef>
        <a:spcAft>
          <a:spcPct val="0"/>
        </a:spcAft>
        <a:buClr>
          <a:schemeClr val="accent2"/>
        </a:buClr>
        <a:buSzPct val="55000"/>
        <a:buFont typeface="Wingdings" pitchFamily="127" charset="2"/>
        <a:buChar char="n"/>
        <a:defRPr sz="2000">
          <a:solidFill>
            <a:schemeClr val="tx1"/>
          </a:solidFill>
          <a:latin typeface="+mn-lt"/>
          <a:ea typeface="ＭＳ Ｐゴシック" pitchFamily="127" charset="-128"/>
        </a:defRPr>
      </a:lvl4pPr>
      <a:lvl5pPr marL="2057400" indent="-228600" algn="l" rtl="0" eaLnBrk="0" fontAlgn="base" hangingPunct="0">
        <a:spcBef>
          <a:spcPct val="20000"/>
        </a:spcBef>
        <a:spcAft>
          <a:spcPct val="0"/>
        </a:spcAft>
        <a:buClr>
          <a:schemeClr val="accent1"/>
        </a:buClr>
        <a:buSzPct val="50000"/>
        <a:buFont typeface="Wingdings" pitchFamily="127" charset="2"/>
        <a:buChar char="n"/>
        <a:defRPr sz="2000">
          <a:solidFill>
            <a:schemeClr val="tx1"/>
          </a:solidFill>
          <a:latin typeface="+mn-lt"/>
          <a:ea typeface="ＭＳ Ｐゴシック" pitchFamily="127" charset="-128"/>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algn="ctr" eaLnBrk="1" hangingPunct="1"/>
            <a:r>
              <a:rPr lang="en-US" smtClean="0"/>
              <a:t>Aristotle’s Three Ways to Persuade</a:t>
            </a:r>
          </a:p>
        </p:txBody>
      </p:sp>
      <p:sp>
        <p:nvSpPr>
          <p:cNvPr id="2051" name="Rectangle 3"/>
          <p:cNvSpPr>
            <a:spLocks noGrp="1" noChangeArrowheads="1"/>
          </p:cNvSpPr>
          <p:nvPr>
            <p:ph type="subTitle" idx="1"/>
          </p:nvPr>
        </p:nvSpPr>
        <p:spPr>
          <a:xfrm>
            <a:off x="1371600" y="3581400"/>
            <a:ext cx="6400800" cy="2590800"/>
          </a:xfrm>
        </p:spPr>
        <p:txBody>
          <a:bodyPr/>
          <a:lstStyle/>
          <a:p>
            <a:pPr eaLnBrk="1" hangingPunct="1">
              <a:buFont typeface="Wingdings" pitchFamily="127" charset="2"/>
              <a:buNone/>
            </a:pPr>
            <a:r>
              <a:rPr lang="en-US" sz="4800" smtClean="0"/>
              <a:t>Logos</a:t>
            </a:r>
          </a:p>
          <a:p>
            <a:pPr eaLnBrk="1" hangingPunct="1">
              <a:buFont typeface="Wingdings" pitchFamily="127" charset="2"/>
              <a:buNone/>
            </a:pPr>
            <a:r>
              <a:rPr lang="en-US" sz="4800" smtClean="0"/>
              <a:t>Ethos</a:t>
            </a:r>
          </a:p>
          <a:p>
            <a:pPr eaLnBrk="1" hangingPunct="1">
              <a:buFont typeface="Wingdings" pitchFamily="127" charset="2"/>
              <a:buNone/>
            </a:pPr>
            <a:r>
              <a:rPr lang="en-US" sz="4800" smtClean="0"/>
              <a:t>Pathos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05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05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 calcmode="lin" valueType="num">
                                      <p:cBhvr>
                                        <p:cTn id="15"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05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205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051">
                                            <p:txEl>
                                              <p:pRg st="2" end="2"/>
                                            </p:txEl>
                                          </p:spTgt>
                                        </p:tgtEl>
                                        <p:attrNameLst>
                                          <p:attrName>style.visibility</p:attrName>
                                        </p:attrNameLst>
                                      </p:cBhvr>
                                      <p:to>
                                        <p:strVal val="visible"/>
                                      </p:to>
                                    </p:set>
                                    <p:anim calcmode="lin" valueType="num">
                                      <p:cBhvr>
                                        <p:cTn id="23" dur="5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05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05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2051">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algn="ctr" eaLnBrk="1" hangingPunct="1"/>
            <a:r>
              <a:rPr lang="en-US" smtClean="0"/>
              <a:t>Logos</a:t>
            </a:r>
          </a:p>
        </p:txBody>
      </p:sp>
      <p:pic>
        <p:nvPicPr>
          <p:cNvPr id="24578" name="Picture 3" descr="&#10;images.jpg                                                     00029216Macintosh HD                   BB751F86:"/>
          <p:cNvPicPr>
            <a:picLocks noChangeAspect="1" noChangeArrowheads="1"/>
          </p:cNvPicPr>
          <p:nvPr>
            <p:ph idx="1"/>
          </p:nvPr>
        </p:nvPicPr>
        <p:blipFill>
          <a:blip r:embed="rId2"/>
          <a:srcRect/>
          <a:stretch>
            <a:fillRect/>
          </a:stretch>
        </p:blipFill>
        <p:spPr>
          <a:xfrm>
            <a:off x="2514600" y="1981200"/>
            <a:ext cx="4819650" cy="4572000"/>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algn="ctr" eaLnBrk="1" hangingPunct="1"/>
            <a:r>
              <a:rPr lang="en-US" smtClean="0"/>
              <a:t>Logos</a:t>
            </a:r>
          </a:p>
        </p:txBody>
      </p:sp>
      <p:pic>
        <p:nvPicPr>
          <p:cNvPr id="25602" name="Picture 5" descr="bush-thinking.jpg                                              00029216Macintosh HD                   BB751F86:"/>
          <p:cNvPicPr>
            <a:picLocks noGrp="1" noChangeAspect="1" noChangeArrowheads="1"/>
          </p:cNvPicPr>
          <p:nvPr>
            <p:ph idx="1"/>
          </p:nvPr>
        </p:nvPicPr>
        <p:blipFill>
          <a:blip r:embed="rId2"/>
          <a:srcRect/>
          <a:stretch>
            <a:fillRect/>
          </a:stretch>
        </p:blipFill>
        <p:spPr>
          <a:xfrm>
            <a:off x="2306638" y="2017713"/>
            <a:ext cx="5524500" cy="4114800"/>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			Ethos</a:t>
            </a:r>
          </a:p>
        </p:txBody>
      </p:sp>
      <p:pic>
        <p:nvPicPr>
          <p:cNvPr id="26626" name="Picture 4" descr="Mark_Williams_--_photoart.jpg                                  00029216Macintosh HD                   BB751F86:"/>
          <p:cNvPicPr>
            <a:picLocks noGrp="1" noChangeAspect="1" noChangeArrowheads="1"/>
          </p:cNvPicPr>
          <p:nvPr>
            <p:ph idx="1"/>
          </p:nvPr>
        </p:nvPicPr>
        <p:blipFill>
          <a:blip r:embed="rId2"/>
          <a:srcRect/>
          <a:stretch>
            <a:fillRect/>
          </a:stretch>
        </p:blipFill>
        <p:spPr>
          <a:xfrm>
            <a:off x="2606675" y="2017713"/>
            <a:ext cx="4922838" cy="4114800"/>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algn="ctr" eaLnBrk="1" hangingPunct="1"/>
            <a:r>
              <a:rPr lang="en-US" smtClean="0"/>
              <a:t>Ethos</a:t>
            </a:r>
          </a:p>
        </p:txBody>
      </p:sp>
      <p:pic>
        <p:nvPicPr>
          <p:cNvPr id="27650" name="Picture 3" descr="Dad hand and Jena hand sps.jpg                                 00029216Macintosh HD                   BB751F86:"/>
          <p:cNvPicPr>
            <a:picLocks noChangeAspect="1" noChangeArrowheads="1"/>
          </p:cNvPicPr>
          <p:nvPr>
            <p:ph idx="1"/>
          </p:nvPr>
        </p:nvPicPr>
        <p:blipFill>
          <a:blip r:embed="rId2"/>
          <a:srcRect/>
          <a:stretch>
            <a:fillRect/>
          </a:stretch>
        </p:blipFill>
        <p:spPr>
          <a:xfrm>
            <a:off x="3629025" y="2017713"/>
            <a:ext cx="2879725" cy="4114800"/>
          </a:xfr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algn="ctr" eaLnBrk="1" hangingPunct="1"/>
            <a:r>
              <a:rPr lang="en-US" smtClean="0"/>
              <a:t>Ethos</a:t>
            </a:r>
          </a:p>
        </p:txBody>
      </p:sp>
      <p:pic>
        <p:nvPicPr>
          <p:cNvPr id="28674" name="Picture 3" descr="&#10;EthosLogo.gif                                                  00029216Macintosh HD                   BB751F86:"/>
          <p:cNvPicPr>
            <a:picLocks noChangeAspect="1" noChangeArrowheads="1"/>
          </p:cNvPicPr>
          <p:nvPr>
            <p:ph idx="1"/>
          </p:nvPr>
        </p:nvPicPr>
        <p:blipFill>
          <a:blip r:embed="rId2"/>
          <a:srcRect/>
          <a:stretch>
            <a:fillRect/>
          </a:stretch>
        </p:blipFill>
        <p:spPr>
          <a:xfrm>
            <a:off x="3011488" y="2017713"/>
            <a:ext cx="4114800" cy="4114800"/>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algn="ctr" eaLnBrk="1" hangingPunct="1"/>
            <a:r>
              <a:rPr lang="en-US" smtClean="0"/>
              <a:t>Ethos</a:t>
            </a:r>
          </a:p>
        </p:txBody>
      </p:sp>
      <p:pic>
        <p:nvPicPr>
          <p:cNvPr id="29698" name="Picture 3" descr="china-water-ethos.jpg                                          00029216Macintosh HD                   BB751F86:"/>
          <p:cNvPicPr>
            <a:picLocks noChangeAspect="1" noChangeArrowheads="1"/>
          </p:cNvPicPr>
          <p:nvPr>
            <p:ph idx="1"/>
          </p:nvPr>
        </p:nvPicPr>
        <p:blipFill>
          <a:blip r:embed="rId2"/>
          <a:srcRect/>
          <a:stretch>
            <a:fillRect/>
          </a:stretch>
        </p:blipFill>
        <p:spPr>
          <a:xfrm>
            <a:off x="1978025" y="2017713"/>
            <a:ext cx="6180138" cy="4114800"/>
          </a:xfr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algn="ctr" eaLnBrk="1" hangingPunct="1"/>
            <a:r>
              <a:rPr lang="en-US" smtClean="0"/>
              <a:t>Pathos</a:t>
            </a:r>
          </a:p>
        </p:txBody>
      </p:sp>
      <p:pic>
        <p:nvPicPr>
          <p:cNvPr id="30722" name="Picture 3" descr=" Heart.gif                                                      00029216Macintosh HD                   BB751F86:"/>
          <p:cNvPicPr>
            <a:picLocks noChangeAspect="1" noChangeArrowheads="1"/>
          </p:cNvPicPr>
          <p:nvPr>
            <p:ph idx="1"/>
          </p:nvPr>
        </p:nvPicPr>
        <p:blipFill>
          <a:blip r:embed="rId2"/>
          <a:srcRect/>
          <a:stretch>
            <a:fillRect/>
          </a:stretch>
        </p:blipFill>
        <p:spPr>
          <a:xfrm>
            <a:off x="2641600" y="2017713"/>
            <a:ext cx="4854575" cy="4114800"/>
          </a:xfr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algn="ctr" eaLnBrk="1" hangingPunct="1"/>
            <a:r>
              <a:rPr lang="en-US" smtClean="0"/>
              <a:t>Pathos</a:t>
            </a:r>
          </a:p>
        </p:txBody>
      </p:sp>
      <p:pic>
        <p:nvPicPr>
          <p:cNvPr id="31746" name="Picture 3" descr=" anger.gif                                                      00029216Macintosh HD                   BB751F86:"/>
          <p:cNvPicPr>
            <a:picLocks noChangeAspect="1" noChangeArrowheads="1"/>
          </p:cNvPicPr>
          <p:nvPr>
            <p:ph idx="1"/>
          </p:nvPr>
        </p:nvPicPr>
        <p:blipFill>
          <a:blip r:embed="rId2"/>
          <a:srcRect/>
          <a:stretch>
            <a:fillRect/>
          </a:stretch>
        </p:blipFill>
        <p:spPr>
          <a:xfrm>
            <a:off x="3001963" y="2017713"/>
            <a:ext cx="4133850" cy="4114800"/>
          </a:xfr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algn="ctr" eaLnBrk="1" hangingPunct="1"/>
            <a:r>
              <a:rPr lang="en-US" smtClean="0"/>
              <a:t>Pathos</a:t>
            </a:r>
          </a:p>
        </p:txBody>
      </p:sp>
      <p:pic>
        <p:nvPicPr>
          <p:cNvPr id="32770" name="Picture 3" descr="&#10;Miles7.jpg                                                     000A3B8FMacintosh HD                   BB751F86:"/>
          <p:cNvPicPr>
            <a:picLocks noGrp="1" noChangeAspect="1" noChangeArrowheads="1"/>
          </p:cNvPicPr>
          <p:nvPr>
            <p:ph idx="1"/>
          </p:nvPr>
        </p:nvPicPr>
        <p:blipFill>
          <a:blip r:embed="rId2"/>
          <a:srcRect/>
          <a:stretch>
            <a:fillRect/>
          </a:stretch>
        </p:blipFill>
        <p:spPr>
          <a:xfrm>
            <a:off x="2020888" y="2017713"/>
            <a:ext cx="6096000" cy="4114800"/>
          </a:xfr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Logos Example</a:t>
            </a:r>
          </a:p>
        </p:txBody>
      </p:sp>
      <p:sp>
        <p:nvSpPr>
          <p:cNvPr id="33794" name="Rectangle 3"/>
          <p:cNvSpPr>
            <a:spLocks noGrp="1" noChangeArrowheads="1"/>
          </p:cNvSpPr>
          <p:nvPr>
            <p:ph type="body" idx="1"/>
          </p:nvPr>
        </p:nvSpPr>
        <p:spPr>
          <a:xfrm>
            <a:off x="533400" y="2017713"/>
            <a:ext cx="8421688" cy="4078287"/>
          </a:xfrm>
        </p:spPr>
        <p:txBody>
          <a:bodyPr/>
          <a:lstStyle/>
          <a:p>
            <a:pPr eaLnBrk="1" hangingPunct="1">
              <a:buFont typeface="Wingdings" pitchFamily="127" charset="2"/>
              <a:buNone/>
            </a:pPr>
            <a:r>
              <a:rPr lang="en-US" smtClean="0"/>
              <a:t>In the following example, note how Ian Ayres uses evidence from experience (her work environment, Delta Airlines, the University of Chicago).  This evidence establishes the </a:t>
            </a:r>
            <a:r>
              <a:rPr lang="en-US" b="1" smtClean="0">
                <a:solidFill>
                  <a:schemeClr val="hlink"/>
                </a:solidFill>
              </a:rPr>
              <a:t>precedent</a:t>
            </a:r>
            <a:r>
              <a:rPr lang="en-US" smtClean="0"/>
              <a:t> that Ayres uses to compare to the current situation that she argues should be changed.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t>		Who is Aristotle?</a:t>
            </a:r>
          </a:p>
        </p:txBody>
      </p:sp>
      <p:sp>
        <p:nvSpPr>
          <p:cNvPr id="16386" name="Rectangle 3"/>
          <p:cNvSpPr>
            <a:spLocks noGrp="1" noChangeArrowheads="1"/>
          </p:cNvSpPr>
          <p:nvPr>
            <p:ph type="body" sz="half" idx="1"/>
          </p:nvPr>
        </p:nvSpPr>
        <p:spPr>
          <a:xfrm>
            <a:off x="0" y="2017713"/>
            <a:ext cx="4992688" cy="4114800"/>
          </a:xfrm>
        </p:spPr>
        <p:txBody>
          <a:bodyPr/>
          <a:lstStyle/>
          <a:p>
            <a:pPr eaLnBrk="1" hangingPunct="1">
              <a:lnSpc>
                <a:spcPct val="90000"/>
              </a:lnSpc>
              <a:buFont typeface="Wingdings" pitchFamily="127" charset="2"/>
              <a:buNone/>
            </a:pPr>
            <a:r>
              <a:rPr lang="en-US" sz="2800" smtClean="0">
                <a:latin typeface="TimesNewRomanMS" charset="0"/>
              </a:rPr>
              <a:t>	Aristotle </a:t>
            </a:r>
            <a:r>
              <a:rPr lang="en-US" sz="2800" smtClean="0">
                <a:latin typeface="TimesNewRomanBdMS" charset="0"/>
              </a:rPr>
              <a:t>(</a:t>
            </a:r>
            <a:r>
              <a:rPr lang="en-US" sz="2800" smtClean="0"/>
              <a:t>384-322 BCE</a:t>
            </a:r>
            <a:r>
              <a:rPr lang="en-US" sz="2800" smtClean="0">
                <a:latin typeface="TimesNewRomanBdMS" charset="0"/>
              </a:rPr>
              <a:t>)</a:t>
            </a:r>
            <a:r>
              <a:rPr lang="en-US" sz="2800" b="1" smtClean="0">
                <a:latin typeface="TimesNewRomanBdMS" charset="0"/>
              </a:rPr>
              <a:t> </a:t>
            </a:r>
            <a:r>
              <a:rPr lang="en-US" sz="2800" smtClean="0">
                <a:latin typeface="TimesNewRomanBdMS" charset="0"/>
              </a:rPr>
              <a:t>is </a:t>
            </a:r>
            <a:r>
              <a:rPr lang="en-US" sz="2800" smtClean="0">
                <a:latin typeface="TimesNewRomanMS" charset="0"/>
              </a:rPr>
              <a:t>the most notable product of the educational program devised by Plato.  Aristotle wrote on an amazing range of subjects, from logic, philosophy, and </a:t>
            </a:r>
            <a:r>
              <a:rPr lang="en-US" sz="2800" smtClean="0"/>
              <a:t>ethics</a:t>
            </a:r>
            <a:r>
              <a:rPr lang="en-US" sz="2800" smtClean="0">
                <a:solidFill>
                  <a:srgbClr val="001E8A"/>
                </a:solidFill>
              </a:rPr>
              <a:t> </a:t>
            </a:r>
            <a:r>
              <a:rPr lang="en-US" sz="2800" smtClean="0">
                <a:latin typeface="TimesNewRomanMS" charset="0"/>
              </a:rPr>
              <a:t>to physics, biology, psychology, </a:t>
            </a:r>
            <a:r>
              <a:rPr lang="en-US" sz="2800" smtClean="0"/>
              <a:t>politics</a:t>
            </a:r>
            <a:r>
              <a:rPr lang="en-US" sz="2800" smtClean="0">
                <a:latin typeface="TimesNewRomanMS" charset="0"/>
              </a:rPr>
              <a:t>, and </a:t>
            </a:r>
            <a:r>
              <a:rPr lang="en-US" sz="2800" u="sng" smtClean="0">
                <a:latin typeface="TimesNewRomanMS" charset="0"/>
              </a:rPr>
              <a:t>rhetoric</a:t>
            </a:r>
            <a:r>
              <a:rPr lang="en-US" sz="2800" smtClean="0">
                <a:latin typeface="TimesNewRomanMS" charset="0"/>
              </a:rPr>
              <a:t>.</a:t>
            </a:r>
            <a:endParaRPr lang="en-US" sz="2800" smtClean="0"/>
          </a:p>
        </p:txBody>
      </p:sp>
      <p:pic>
        <p:nvPicPr>
          <p:cNvPr id="17413" name="Picture 5" descr=" arisr.jpg                                                      00029216Macintosh HD                   BB751F86:"/>
          <p:cNvPicPr>
            <a:picLocks noGrp="1" noChangeAspect="1" noChangeArrowheads="1"/>
          </p:cNvPicPr>
          <p:nvPr>
            <p:ph sz="half" idx="2"/>
          </p:nvPr>
        </p:nvPicPr>
        <p:blipFill>
          <a:blip r:embed="rId2"/>
          <a:srcRect/>
          <a:stretch>
            <a:fillRect/>
          </a:stretch>
        </p:blipFill>
        <p:spPr>
          <a:xfrm>
            <a:off x="5162550" y="2017713"/>
            <a:ext cx="3775075"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6961024" presetClass="entr" presetSubtype="46939904" fill="hold" nodeType="clickEffect">
                                  <p:stCondLst>
                                    <p:cond delay="0"/>
                                  </p:stCondLst>
                                  <p:childTnLst>
                                    <p:set>
                                      <p:cBhvr>
                                        <p:cTn id="6" dur="1" fill="hold">
                                          <p:stCondLst>
                                            <p:cond delay="499"/>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Logos Example</a:t>
            </a:r>
          </a:p>
        </p:txBody>
      </p:sp>
      <p:sp>
        <p:nvSpPr>
          <p:cNvPr id="34818" name="Rectangle 3"/>
          <p:cNvSpPr>
            <a:spLocks noGrp="1" noChangeArrowheads="1"/>
          </p:cNvSpPr>
          <p:nvPr>
            <p:ph type="body" idx="1"/>
          </p:nvPr>
        </p:nvSpPr>
        <p:spPr>
          <a:xfrm>
            <a:off x="685800" y="2017713"/>
            <a:ext cx="8269288" cy="4114800"/>
          </a:xfrm>
        </p:spPr>
        <p:txBody>
          <a:bodyPr/>
          <a:lstStyle/>
          <a:p>
            <a:pPr eaLnBrk="1" hangingPunct="1">
              <a:buFont typeface="Wingdings" pitchFamily="127" charset="2"/>
              <a:buNone/>
            </a:pPr>
            <a:r>
              <a:rPr lang="en-US" sz="2800" smtClean="0"/>
              <a:t>We don’t have single-sex toilets at home, and we don’t need them at the office.  Then there’s also the small question of efficiency.  I see my male colleagues waiting in line to use the men’s room, when the women’s toilet is unoccupied.  Which is precisely why Delta Airlines doesn’t label those two bathrooms at the back of the plane as being solely for men and women.  It just wouldn’t fly.</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mtClean="0"/>
              <a:t>Logos Example</a:t>
            </a:r>
          </a:p>
        </p:txBody>
      </p:sp>
      <p:sp>
        <p:nvSpPr>
          <p:cNvPr id="35842" name="Rectangle 3"/>
          <p:cNvSpPr>
            <a:spLocks noGrp="1" noChangeArrowheads="1"/>
          </p:cNvSpPr>
          <p:nvPr>
            <p:ph type="body" idx="1"/>
          </p:nvPr>
        </p:nvSpPr>
        <p:spPr>
          <a:xfrm>
            <a:off x="457200" y="2017713"/>
            <a:ext cx="8497888" cy="4114800"/>
          </a:xfrm>
        </p:spPr>
        <p:txBody>
          <a:bodyPr/>
          <a:lstStyle/>
          <a:p>
            <a:pPr eaLnBrk="1" hangingPunct="1">
              <a:lnSpc>
                <a:spcPct val="90000"/>
              </a:lnSpc>
              <a:buFont typeface="Wingdings" pitchFamily="127" charset="2"/>
              <a:buNone/>
            </a:pPr>
            <a:r>
              <a:rPr lang="en-US" sz="2800" smtClean="0"/>
              <a:t>The University of Chicago just got the 10 single-use restrooms on campus designated gender neutral.  It’s time Yale followed suit.  And this is not just an academic problem.  There are tens of thousands of single-use toilets at workplaces and public spaces throughout the nation that are wrong-headedly designated for a single-sex.  All these single-use toilets should stop discriminating.  They should be open to all on a first-come, first-lock basis.  </a:t>
            </a:r>
          </a:p>
          <a:p>
            <a:pPr eaLnBrk="1" hangingPunct="1">
              <a:lnSpc>
                <a:spcPct val="90000"/>
              </a:lnSpc>
              <a:buFont typeface="Wingdings" pitchFamily="127" charset="2"/>
              <a:buNone/>
            </a:pPr>
            <a:r>
              <a:rPr lang="en-US" sz="2800" smtClean="0"/>
              <a:t>			—Ian Ayres, “Looking Out for No. 2”</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Ethos Example</a:t>
            </a:r>
          </a:p>
        </p:txBody>
      </p:sp>
      <p:sp>
        <p:nvSpPr>
          <p:cNvPr id="36866" name="Rectangle 3"/>
          <p:cNvSpPr>
            <a:spLocks noGrp="1" noChangeArrowheads="1"/>
          </p:cNvSpPr>
          <p:nvPr>
            <p:ph type="body" idx="1"/>
          </p:nvPr>
        </p:nvSpPr>
        <p:spPr>
          <a:xfrm>
            <a:off x="609600" y="2017713"/>
            <a:ext cx="8345488" cy="4114800"/>
          </a:xfrm>
        </p:spPr>
        <p:txBody>
          <a:bodyPr/>
          <a:lstStyle/>
          <a:p>
            <a:pPr eaLnBrk="1" hangingPunct="1">
              <a:buFont typeface="Wingdings" pitchFamily="127" charset="2"/>
              <a:buNone/>
            </a:pPr>
            <a:r>
              <a:rPr lang="en-US" smtClean="0"/>
              <a:t>In the following example, note how Nancy Mairs establishes her </a:t>
            </a:r>
            <a:r>
              <a:rPr lang="en-US" b="1" smtClean="0">
                <a:solidFill>
                  <a:schemeClr val="hlink"/>
                </a:solidFill>
              </a:rPr>
              <a:t>credibility</a:t>
            </a:r>
            <a:r>
              <a:rPr lang="en-US" smtClean="0"/>
              <a:t> and </a:t>
            </a:r>
            <a:r>
              <a:rPr lang="en-US" b="1" smtClean="0">
                <a:solidFill>
                  <a:schemeClr val="hlink"/>
                </a:solidFill>
              </a:rPr>
              <a:t>trustworthiness</a:t>
            </a:r>
            <a:r>
              <a:rPr lang="en-US" smtClean="0"/>
              <a:t> and </a:t>
            </a:r>
            <a:r>
              <a:rPr lang="en-US" b="1" smtClean="0">
                <a:solidFill>
                  <a:schemeClr val="hlink"/>
                </a:solidFill>
              </a:rPr>
              <a:t>authority</a:t>
            </a:r>
            <a:r>
              <a:rPr lang="en-US" smtClean="0"/>
              <a:t> to write about this subject by being </a:t>
            </a:r>
            <a:r>
              <a:rPr lang="en-US" b="1" smtClean="0">
                <a:solidFill>
                  <a:schemeClr val="hlink"/>
                </a:solidFill>
              </a:rPr>
              <a:t>honest</a:t>
            </a:r>
            <a:r>
              <a:rPr lang="en-US" smtClean="0"/>
              <a:t>.  Mairs admits she is uncertain about her own </a:t>
            </a:r>
            <a:r>
              <a:rPr lang="en-US" b="1" smtClean="0">
                <a:solidFill>
                  <a:schemeClr val="hlink"/>
                </a:solidFill>
              </a:rPr>
              <a:t>motives</a:t>
            </a:r>
            <a:r>
              <a:rPr lang="en-US" smtClean="0"/>
              <a:t> and shows she understands the discomfort others’ have with this subject.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mtClean="0"/>
              <a:t>Ethos Example</a:t>
            </a:r>
          </a:p>
        </p:txBody>
      </p:sp>
      <p:sp>
        <p:nvSpPr>
          <p:cNvPr id="37890" name="Rectangle 3"/>
          <p:cNvSpPr>
            <a:spLocks noGrp="1" noChangeArrowheads="1"/>
          </p:cNvSpPr>
          <p:nvPr>
            <p:ph type="body" idx="1"/>
          </p:nvPr>
        </p:nvSpPr>
        <p:spPr>
          <a:xfrm>
            <a:off x="609600" y="2017713"/>
            <a:ext cx="8345488" cy="4114800"/>
          </a:xfrm>
        </p:spPr>
        <p:txBody>
          <a:bodyPr/>
          <a:lstStyle/>
          <a:p>
            <a:pPr eaLnBrk="1" hangingPunct="1">
              <a:buFont typeface="Wingdings" pitchFamily="127" charset="2"/>
              <a:buNone/>
            </a:pPr>
            <a:r>
              <a:rPr lang="en-US" sz="2800" smtClean="0"/>
              <a:t>First, the matter of semantics.  I am a cripple.  I choose this word to name me.  I choose from among several possibilities, the most common of which are “handicapped” and “disabled.”  I made the choice a number of years ago, without thinking, unaware of my motives for doing so.  Even now, I am not sure what those motives are, but I recognize that they are complex and not entirely flattering.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mtClean="0"/>
              <a:t>Ethos Examples</a:t>
            </a:r>
          </a:p>
        </p:txBody>
      </p:sp>
      <p:sp>
        <p:nvSpPr>
          <p:cNvPr id="38914" name="Rectangle 3"/>
          <p:cNvSpPr>
            <a:spLocks noGrp="1" noChangeArrowheads="1"/>
          </p:cNvSpPr>
          <p:nvPr>
            <p:ph type="body" idx="1"/>
          </p:nvPr>
        </p:nvSpPr>
        <p:spPr>
          <a:xfrm>
            <a:off x="838200" y="1981200"/>
            <a:ext cx="7772400" cy="4114800"/>
          </a:xfrm>
        </p:spPr>
        <p:txBody>
          <a:bodyPr/>
          <a:lstStyle/>
          <a:p>
            <a:pPr eaLnBrk="1" hangingPunct="1">
              <a:buFont typeface="Wingdings" pitchFamily="127" charset="2"/>
              <a:buNone/>
            </a:pPr>
            <a:r>
              <a:rPr lang="en-US" sz="2800" smtClean="0"/>
              <a:t>People—crippled or not—wince at the word “cripple,” as they do not at “handicapped” or “disabled.”  Perhaps I want them to wince.  I want them to see me as a tough customer, one to whom the fates/gods/viruses have not been kind, but who can face the brutal truth of her existence squarely.  As a cripple, I swagger.  </a:t>
            </a:r>
          </a:p>
          <a:p>
            <a:pPr eaLnBrk="1" hangingPunct="1">
              <a:buFont typeface="Wingdings" pitchFamily="127" charset="2"/>
              <a:buNone/>
            </a:pPr>
            <a:r>
              <a:rPr lang="en-US" sz="2800" smtClean="0"/>
              <a:t>		—Nancy Mairs, “On Being a Cripple”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t>Pathos Example</a:t>
            </a:r>
          </a:p>
        </p:txBody>
      </p:sp>
      <p:sp>
        <p:nvSpPr>
          <p:cNvPr id="39938" name="Rectangle 3"/>
          <p:cNvSpPr>
            <a:spLocks noGrp="1" noChangeArrowheads="1"/>
          </p:cNvSpPr>
          <p:nvPr>
            <p:ph type="body" idx="1"/>
          </p:nvPr>
        </p:nvSpPr>
        <p:spPr>
          <a:xfrm>
            <a:off x="609600" y="2017713"/>
            <a:ext cx="8345488" cy="4114800"/>
          </a:xfrm>
        </p:spPr>
        <p:txBody>
          <a:bodyPr/>
          <a:lstStyle/>
          <a:p>
            <a:pPr eaLnBrk="1" hangingPunct="1">
              <a:buFont typeface="Wingdings" pitchFamily="127" charset="2"/>
              <a:buNone/>
            </a:pPr>
            <a:r>
              <a:rPr lang="en-US" smtClean="0"/>
              <a:t>In the following example from a speech by Winston Churchill, note the use of </a:t>
            </a:r>
            <a:r>
              <a:rPr lang="en-US" b="1" smtClean="0">
                <a:solidFill>
                  <a:schemeClr val="hlink"/>
                </a:solidFill>
              </a:rPr>
              <a:t>anaphora</a:t>
            </a:r>
            <a:r>
              <a:rPr lang="en-US" smtClean="0"/>
              <a:t> (repetition of a word or group of words at the beginning of items in a series).  </a:t>
            </a:r>
          </a:p>
          <a:p>
            <a:pPr eaLnBrk="1" hangingPunct="1">
              <a:buFont typeface="Wingdings" pitchFamily="127" charset="2"/>
              <a:buNone/>
            </a:pPr>
            <a:r>
              <a:rPr lang="en-US" smtClean="0"/>
              <a:t>This repetition emphasizes the point and expresses passion and emotion.  Moreover, the repetition affects the audience emotionally.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t>Pathos Example</a:t>
            </a:r>
          </a:p>
        </p:txBody>
      </p:sp>
      <p:sp>
        <p:nvSpPr>
          <p:cNvPr id="40962" name="Rectangle 3"/>
          <p:cNvSpPr>
            <a:spLocks noGrp="1" noChangeArrowheads="1"/>
          </p:cNvSpPr>
          <p:nvPr>
            <p:ph type="body" idx="1"/>
          </p:nvPr>
        </p:nvSpPr>
        <p:spPr>
          <a:xfrm>
            <a:off x="457200" y="2017713"/>
            <a:ext cx="8497888" cy="4114800"/>
          </a:xfrm>
        </p:spPr>
        <p:txBody>
          <a:bodyPr/>
          <a:lstStyle/>
          <a:p>
            <a:pPr eaLnBrk="1" hangingPunct="1">
              <a:lnSpc>
                <a:spcPct val="90000"/>
              </a:lnSpc>
              <a:buFont typeface="Wingdings" pitchFamily="127" charset="2"/>
              <a:buNone/>
            </a:pPr>
            <a:r>
              <a:rPr lang="en-US" sz="2800" u="sng" smtClean="0"/>
              <a:t>	We shall</a:t>
            </a:r>
            <a:r>
              <a:rPr lang="en-US" sz="2800" smtClean="0"/>
              <a:t> not flag or fail.  </a:t>
            </a:r>
            <a:r>
              <a:rPr lang="en-US" sz="2800" u="sng" smtClean="0"/>
              <a:t>We shall</a:t>
            </a:r>
            <a:r>
              <a:rPr lang="en-US" sz="2800" smtClean="0"/>
              <a:t> go on to the end.  </a:t>
            </a:r>
            <a:r>
              <a:rPr lang="en-US" sz="2800" u="sng" smtClean="0"/>
              <a:t>We shall fight</a:t>
            </a:r>
            <a:r>
              <a:rPr lang="en-US" sz="2800" smtClean="0"/>
              <a:t> in France, </a:t>
            </a:r>
            <a:r>
              <a:rPr lang="en-US" sz="2800" u="sng" smtClean="0"/>
              <a:t>we shall fight</a:t>
            </a:r>
            <a:r>
              <a:rPr lang="en-US" sz="2800" smtClean="0"/>
              <a:t> on the seas and oceans, </a:t>
            </a:r>
            <a:r>
              <a:rPr lang="en-US" sz="2800" u="sng" smtClean="0"/>
              <a:t>we shall fight</a:t>
            </a:r>
            <a:r>
              <a:rPr lang="en-US" sz="2800" smtClean="0"/>
              <a:t> with growing confidence and growing strength in the air, </a:t>
            </a:r>
            <a:r>
              <a:rPr lang="en-US" sz="2800" u="sng" smtClean="0"/>
              <a:t>we shall</a:t>
            </a:r>
            <a:r>
              <a:rPr lang="en-US" sz="2800" smtClean="0"/>
              <a:t> defend our island, whatever the cost may be, </a:t>
            </a:r>
            <a:r>
              <a:rPr lang="en-US" sz="2800" u="sng" smtClean="0"/>
              <a:t>we shall fight</a:t>
            </a:r>
            <a:r>
              <a:rPr lang="en-US" sz="2800" smtClean="0"/>
              <a:t> on the beaches, </a:t>
            </a:r>
            <a:r>
              <a:rPr lang="en-US" sz="2800" u="sng" smtClean="0"/>
              <a:t>we shall fight</a:t>
            </a:r>
            <a:r>
              <a:rPr lang="en-US" sz="2800" smtClean="0"/>
              <a:t> on the landing grounds, </a:t>
            </a:r>
            <a:r>
              <a:rPr lang="en-US" sz="2800" u="sng" smtClean="0"/>
              <a:t>we shall fight</a:t>
            </a:r>
            <a:r>
              <a:rPr lang="en-US" sz="2800" smtClean="0"/>
              <a:t> in the fields and in the streets, </a:t>
            </a:r>
            <a:r>
              <a:rPr lang="en-US" sz="2800" u="sng" smtClean="0"/>
              <a:t>we shall fight</a:t>
            </a:r>
            <a:r>
              <a:rPr lang="en-US" sz="2800" smtClean="0"/>
              <a:t> in the hills.  </a:t>
            </a:r>
            <a:r>
              <a:rPr lang="en-US" sz="2800" u="sng" smtClean="0"/>
              <a:t>We shall</a:t>
            </a:r>
            <a:r>
              <a:rPr lang="en-US" sz="2800" smtClean="0"/>
              <a:t> never surrender.  </a:t>
            </a:r>
          </a:p>
          <a:p>
            <a:pPr eaLnBrk="1" hangingPunct="1">
              <a:lnSpc>
                <a:spcPct val="90000"/>
              </a:lnSpc>
              <a:buFont typeface="Wingdings" pitchFamily="127" charset="2"/>
              <a:buNone/>
            </a:pPr>
            <a:r>
              <a:rPr lang="en-US" sz="2800" smtClean="0"/>
              <a:t>		</a:t>
            </a:r>
            <a:r>
              <a:rPr lang="en-US" sz="2400" smtClean="0"/>
              <a:t>—Winston Churchill, speech to the House of 						Commons, June 4, 1940</a:t>
            </a:r>
            <a:endParaRPr lang="en-US" sz="2800" smtClean="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mtClean="0"/>
              <a:t>Review</a:t>
            </a:r>
          </a:p>
        </p:txBody>
      </p:sp>
      <p:sp>
        <p:nvSpPr>
          <p:cNvPr id="41986" name="Rectangle 3"/>
          <p:cNvSpPr>
            <a:spLocks noGrp="1" noChangeArrowheads="1"/>
          </p:cNvSpPr>
          <p:nvPr>
            <p:ph type="body" sz="half" idx="1"/>
          </p:nvPr>
        </p:nvSpPr>
        <p:spPr>
          <a:xfrm>
            <a:off x="533400" y="2017713"/>
            <a:ext cx="4459288" cy="4114800"/>
          </a:xfrm>
        </p:spPr>
        <p:txBody>
          <a:bodyPr/>
          <a:lstStyle/>
          <a:p>
            <a:pPr eaLnBrk="1" hangingPunct="1">
              <a:buFont typeface="Wingdings" pitchFamily="127" charset="2"/>
              <a:buNone/>
            </a:pPr>
            <a:r>
              <a:rPr lang="en-US" sz="2800" smtClean="0"/>
              <a:t>Logos = logic</a:t>
            </a:r>
          </a:p>
          <a:p>
            <a:pPr eaLnBrk="1" hangingPunct="1">
              <a:buFont typeface="Wingdings" pitchFamily="127" charset="2"/>
              <a:buNone/>
            </a:pPr>
            <a:r>
              <a:rPr lang="en-US" sz="2800" smtClean="0"/>
              <a:t>	Logos is an argument based on facts, evidence and reason.</a:t>
            </a:r>
          </a:p>
          <a:p>
            <a:pPr eaLnBrk="1" hangingPunct="1">
              <a:buFont typeface="Wingdings" pitchFamily="127" charset="2"/>
              <a:buNone/>
            </a:pPr>
            <a:endParaRPr lang="en-US" sz="2800" smtClean="0"/>
          </a:p>
          <a:p>
            <a:pPr eaLnBrk="1" hangingPunct="1">
              <a:buFont typeface="Wingdings" pitchFamily="127" charset="2"/>
              <a:buNone/>
            </a:pPr>
            <a:r>
              <a:rPr lang="en-US" sz="2800" smtClean="0"/>
              <a:t>Using logos means appealing to the readers’ sense of what is logical. </a:t>
            </a:r>
          </a:p>
        </p:txBody>
      </p:sp>
      <p:pic>
        <p:nvPicPr>
          <p:cNvPr id="41987" name="Picture 5" descr=" spock.jpg                                                      00029216Macintosh HD                   BB751F86:"/>
          <p:cNvPicPr>
            <a:picLocks noGrp="1" noChangeAspect="1" noChangeArrowheads="1"/>
          </p:cNvPicPr>
          <p:nvPr>
            <p:ph sz="half" idx="2"/>
          </p:nvPr>
        </p:nvPicPr>
        <p:blipFill>
          <a:blip r:embed="rId2"/>
          <a:srcRect/>
          <a:stretch>
            <a:fillRect/>
          </a:stretch>
        </p:blipFill>
        <p:spPr>
          <a:xfrm>
            <a:off x="5145088" y="2106613"/>
            <a:ext cx="3810000" cy="3937000"/>
          </a:xfr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Review</a:t>
            </a:r>
          </a:p>
        </p:txBody>
      </p:sp>
      <p:sp>
        <p:nvSpPr>
          <p:cNvPr id="43010" name="Rectangle 3"/>
          <p:cNvSpPr>
            <a:spLocks noGrp="1" noChangeArrowheads="1"/>
          </p:cNvSpPr>
          <p:nvPr>
            <p:ph type="body" sz="half" idx="1"/>
          </p:nvPr>
        </p:nvSpPr>
        <p:spPr>
          <a:xfrm>
            <a:off x="457200" y="2017713"/>
            <a:ext cx="4535488" cy="4114800"/>
          </a:xfrm>
        </p:spPr>
        <p:txBody>
          <a:bodyPr/>
          <a:lstStyle/>
          <a:p>
            <a:pPr eaLnBrk="1" hangingPunct="1">
              <a:buFont typeface="Wingdings" pitchFamily="127" charset="2"/>
              <a:buNone/>
            </a:pPr>
            <a:r>
              <a:rPr lang="en-US" sz="2400" smtClean="0"/>
              <a:t>Ethos = Ethics / Image</a:t>
            </a:r>
          </a:p>
          <a:p>
            <a:pPr eaLnBrk="1" hangingPunct="1">
              <a:buFont typeface="Wingdings" pitchFamily="127" charset="2"/>
              <a:buNone/>
            </a:pPr>
            <a:r>
              <a:rPr lang="en-US" sz="2400" smtClean="0"/>
              <a:t>Ethos is an argument based on character.</a:t>
            </a:r>
          </a:p>
          <a:p>
            <a:pPr eaLnBrk="1" hangingPunct="1">
              <a:buFont typeface="Wingdings" pitchFamily="127" charset="2"/>
              <a:buNone/>
            </a:pPr>
            <a:endParaRPr lang="en-US" sz="2400" smtClean="0"/>
          </a:p>
          <a:p>
            <a:pPr eaLnBrk="1" hangingPunct="1">
              <a:buFont typeface="Wingdings" pitchFamily="127" charset="2"/>
              <a:buNone/>
            </a:pPr>
            <a:r>
              <a:rPr lang="en-US" sz="2400" smtClean="0"/>
              <a:t>The writer or speaker presents him or herself to the reader as credible, trustworthy, honest and ethical.  </a:t>
            </a:r>
          </a:p>
          <a:p>
            <a:pPr eaLnBrk="1" hangingPunct="1">
              <a:buFont typeface="Wingdings" pitchFamily="127" charset="2"/>
              <a:buNone/>
            </a:pPr>
            <a:endParaRPr lang="en-US" sz="2400" smtClean="0"/>
          </a:p>
          <a:p>
            <a:pPr eaLnBrk="1" hangingPunct="1">
              <a:buFont typeface="Wingdings" pitchFamily="127" charset="2"/>
              <a:buNone/>
            </a:pPr>
            <a:endParaRPr lang="en-US" sz="2000" smtClean="0"/>
          </a:p>
        </p:txBody>
      </p:sp>
      <p:pic>
        <p:nvPicPr>
          <p:cNvPr id="43011" name="Picture 5" descr="shatnerBBC_228x368.jpg                                         00029216Macintosh HD                   BB751F86:"/>
          <p:cNvPicPr>
            <a:picLocks noGrp="1" noChangeAspect="1" noChangeArrowheads="1"/>
          </p:cNvPicPr>
          <p:nvPr>
            <p:ph sz="half" idx="2"/>
          </p:nvPr>
        </p:nvPicPr>
        <p:blipFill>
          <a:blip r:embed="rId2"/>
          <a:srcRect/>
          <a:stretch>
            <a:fillRect/>
          </a:stretch>
        </p:blipFill>
        <p:spPr>
          <a:xfrm>
            <a:off x="5775325" y="2017713"/>
            <a:ext cx="2547938" cy="4114800"/>
          </a:xfr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mtClean="0"/>
              <a:t>Review</a:t>
            </a:r>
          </a:p>
        </p:txBody>
      </p:sp>
      <p:sp>
        <p:nvSpPr>
          <p:cNvPr id="44034" name="Rectangle 3"/>
          <p:cNvSpPr>
            <a:spLocks noGrp="1" noChangeArrowheads="1"/>
          </p:cNvSpPr>
          <p:nvPr>
            <p:ph type="body" sz="half" idx="1"/>
          </p:nvPr>
        </p:nvSpPr>
        <p:spPr/>
        <p:txBody>
          <a:bodyPr/>
          <a:lstStyle/>
          <a:p>
            <a:pPr eaLnBrk="1" hangingPunct="1">
              <a:buFont typeface="Wingdings" pitchFamily="127" charset="2"/>
              <a:buNone/>
            </a:pPr>
            <a:r>
              <a:rPr lang="en-US" sz="2800" smtClean="0"/>
              <a:t>Pathos = argument based on feelings</a:t>
            </a:r>
          </a:p>
          <a:p>
            <a:pPr eaLnBrk="1" hangingPunct="1">
              <a:buFont typeface="Wingdings" pitchFamily="127" charset="2"/>
              <a:buNone/>
            </a:pPr>
            <a:endParaRPr lang="en-US" sz="2800" smtClean="0"/>
          </a:p>
          <a:p>
            <a:pPr eaLnBrk="1" hangingPunct="1">
              <a:buFont typeface="Wingdings" pitchFamily="127" charset="2"/>
              <a:buNone/>
            </a:pPr>
            <a:r>
              <a:rPr lang="en-US" sz="2800" smtClean="0"/>
              <a:t>Using pathos means appealing to readers’ emotions and feelings.</a:t>
            </a:r>
          </a:p>
        </p:txBody>
      </p:sp>
      <p:pic>
        <p:nvPicPr>
          <p:cNvPr id="44035" name="Picture 5" descr="320x240.jpg                                                    00029216Macintosh HD                   BB751F86:"/>
          <p:cNvPicPr>
            <a:picLocks noGrp="1" noChangeAspect="1" noChangeArrowheads="1"/>
          </p:cNvPicPr>
          <p:nvPr>
            <p:ph sz="half" idx="2"/>
          </p:nvPr>
        </p:nvPicPr>
        <p:blipFill>
          <a:blip r:embed="rId2"/>
          <a:srcRect/>
          <a:stretch>
            <a:fillRect/>
          </a:stretch>
        </p:blipFill>
        <p:spPr>
          <a:xfrm>
            <a:off x="5029200" y="2667000"/>
            <a:ext cx="3810000" cy="2857500"/>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026"/>
          <p:cNvSpPr>
            <a:spLocks noGrp="1" noChangeArrowheads="1"/>
          </p:cNvSpPr>
          <p:nvPr>
            <p:ph type="title"/>
          </p:nvPr>
        </p:nvSpPr>
        <p:spPr/>
        <p:txBody>
          <a:bodyPr/>
          <a:lstStyle/>
          <a:p>
            <a:pPr eaLnBrk="1" hangingPunct="1"/>
            <a:r>
              <a:rPr lang="en-US" smtClean="0"/>
              <a:t>What is rhetoric?</a:t>
            </a:r>
          </a:p>
        </p:txBody>
      </p:sp>
      <p:sp>
        <p:nvSpPr>
          <p:cNvPr id="17410" name="Rectangle 1027"/>
          <p:cNvSpPr>
            <a:spLocks noGrp="1" noChangeArrowheads="1"/>
          </p:cNvSpPr>
          <p:nvPr>
            <p:ph type="body" sz="half" idx="1"/>
          </p:nvPr>
        </p:nvSpPr>
        <p:spPr/>
        <p:txBody>
          <a:bodyPr/>
          <a:lstStyle/>
          <a:p>
            <a:pPr eaLnBrk="1" hangingPunct="1">
              <a:buFont typeface="Wingdings" pitchFamily="127" charset="2"/>
              <a:buNone/>
            </a:pPr>
            <a:r>
              <a:rPr lang="en-US" sz="2800" b="1" smtClean="0"/>
              <a:t>Rhetoric</a:t>
            </a:r>
            <a:r>
              <a:rPr lang="en-US" sz="2800" smtClean="0"/>
              <a:t> is the art of </a:t>
            </a:r>
            <a:r>
              <a:rPr lang="en-US" sz="2800" b="1" u="sng" smtClean="0"/>
              <a:t>persuasion</a:t>
            </a:r>
            <a:r>
              <a:rPr lang="en-US" sz="2800" smtClean="0"/>
              <a:t>.</a:t>
            </a:r>
          </a:p>
          <a:p>
            <a:pPr eaLnBrk="1" hangingPunct="1">
              <a:buFont typeface="Wingdings" pitchFamily="127" charset="2"/>
              <a:buNone/>
            </a:pPr>
            <a:endParaRPr lang="en-US" sz="2800" smtClean="0"/>
          </a:p>
          <a:p>
            <a:pPr eaLnBrk="1" hangingPunct="1">
              <a:buFont typeface="Wingdings" pitchFamily="127" charset="2"/>
              <a:buNone/>
            </a:pPr>
            <a:r>
              <a:rPr lang="en-US" sz="2800" smtClean="0"/>
              <a:t>The goal of </a:t>
            </a:r>
            <a:r>
              <a:rPr lang="en-US" sz="2800" b="1" u="sng" smtClean="0"/>
              <a:t>persuasion</a:t>
            </a:r>
            <a:r>
              <a:rPr lang="en-US" sz="2800" smtClean="0"/>
              <a:t> is to change others’ point of view or to move others to take action.</a:t>
            </a:r>
          </a:p>
        </p:txBody>
      </p:sp>
      <p:pic>
        <p:nvPicPr>
          <p:cNvPr id="17411" name="Picture 1029" descr="we-can-do-it-thumbnail.gif                                     00029216Macintosh HD                   BB751F86:"/>
          <p:cNvPicPr>
            <a:picLocks noGrp="1" noChangeAspect="1" noChangeArrowheads="1"/>
          </p:cNvPicPr>
          <p:nvPr>
            <p:ph sz="half" idx="2"/>
          </p:nvPr>
        </p:nvPicPr>
        <p:blipFill>
          <a:blip r:embed="rId2"/>
          <a:srcRect/>
          <a:stretch>
            <a:fillRect/>
          </a:stretch>
        </p:blipFill>
        <p:spPr>
          <a:xfrm>
            <a:off x="5334000" y="2057400"/>
            <a:ext cx="3187700" cy="4114800"/>
          </a:xfr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t>	  Pathos, Ethos, Logos</a:t>
            </a:r>
          </a:p>
        </p:txBody>
      </p:sp>
      <p:pic>
        <p:nvPicPr>
          <p:cNvPr id="45058" name="Picture 4" descr="&#10;star trek.jpg                                                  00029216Macintosh HD                   BB751F86:"/>
          <p:cNvPicPr>
            <a:picLocks noGrp="1" noChangeAspect="1" noChangeArrowheads="1"/>
          </p:cNvPicPr>
          <p:nvPr>
            <p:ph idx="1"/>
          </p:nvPr>
        </p:nvPicPr>
        <p:blipFill>
          <a:blip r:embed="rId2"/>
          <a:srcRect/>
          <a:stretch>
            <a:fillRect/>
          </a:stretch>
        </p:blipFill>
        <p:spPr>
          <a:xfrm>
            <a:off x="2709863" y="2017713"/>
            <a:ext cx="4718050" cy="4114800"/>
          </a:xfr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1" name="Picture 3" descr="Jump.jpg                                                       001D9289Macintosh HD                   BB751F86:"/>
          <p:cNvPicPr>
            <a:picLocks noGrp="1" noChangeAspect="1" noChangeArrowheads="1"/>
          </p:cNvPicPr>
          <p:nvPr>
            <p:ph/>
          </p:nvPr>
        </p:nvPicPr>
        <p:blipFill>
          <a:blip r:embed="rId2"/>
          <a:srcRect/>
          <a:stretch>
            <a:fillRect/>
          </a:stretch>
        </p:blipFill>
        <p:spPr>
          <a:xfrm>
            <a:off x="2984500" y="617538"/>
            <a:ext cx="4135438" cy="5514975"/>
          </a:xfr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What is logos, ethos, and pathos?</a:t>
            </a:r>
          </a:p>
        </p:txBody>
      </p:sp>
      <p:sp>
        <p:nvSpPr>
          <p:cNvPr id="4099" name="Rectangle 3"/>
          <p:cNvSpPr>
            <a:spLocks noGrp="1" noChangeArrowheads="1"/>
          </p:cNvSpPr>
          <p:nvPr>
            <p:ph type="body" idx="1"/>
          </p:nvPr>
        </p:nvSpPr>
        <p:spPr/>
        <p:txBody>
          <a:bodyPr/>
          <a:lstStyle/>
          <a:p>
            <a:pPr eaLnBrk="1" hangingPunct="1">
              <a:buFont typeface="Wingdings" pitchFamily="127" charset="2"/>
              <a:buNone/>
            </a:pPr>
            <a:r>
              <a:rPr lang="en-US" sz="3600" smtClean="0"/>
              <a:t>Logos = Logic</a:t>
            </a:r>
          </a:p>
          <a:p>
            <a:pPr eaLnBrk="1" hangingPunct="1">
              <a:buFont typeface="Wingdings" pitchFamily="127" charset="2"/>
              <a:buNone/>
            </a:pPr>
            <a:endParaRPr lang="en-US" sz="3600" smtClean="0"/>
          </a:p>
          <a:p>
            <a:pPr eaLnBrk="1" hangingPunct="1">
              <a:buFont typeface="Wingdings" pitchFamily="127" charset="2"/>
              <a:buNone/>
            </a:pPr>
            <a:r>
              <a:rPr lang="en-US" sz="3600" smtClean="0"/>
              <a:t>Ethos = Ethics, Image</a:t>
            </a:r>
          </a:p>
          <a:p>
            <a:pPr eaLnBrk="1" hangingPunct="1">
              <a:buFont typeface="Wingdings" pitchFamily="127" charset="2"/>
              <a:buNone/>
            </a:pPr>
            <a:endParaRPr lang="en-US" sz="3600" smtClean="0"/>
          </a:p>
          <a:p>
            <a:pPr eaLnBrk="1" hangingPunct="1">
              <a:buFont typeface="Wingdings" pitchFamily="127" charset="2"/>
              <a:buNone/>
            </a:pPr>
            <a:r>
              <a:rPr lang="en-US" sz="3600" smtClean="0"/>
              <a:t>Pathos = Emotions (Passion)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checkerboard(across)">
                                      <p:cBhvr>
                                        <p:cTn id="1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       Logos, Ethos, Pathos</a:t>
            </a:r>
          </a:p>
        </p:txBody>
      </p:sp>
      <p:sp>
        <p:nvSpPr>
          <p:cNvPr id="7171" name="Rectangle 3"/>
          <p:cNvSpPr>
            <a:spLocks noGrp="1" noChangeArrowheads="1"/>
          </p:cNvSpPr>
          <p:nvPr>
            <p:ph type="body" idx="1"/>
          </p:nvPr>
        </p:nvSpPr>
        <p:spPr>
          <a:xfrm>
            <a:off x="609600" y="2017713"/>
            <a:ext cx="8345488" cy="4114800"/>
          </a:xfrm>
        </p:spPr>
        <p:txBody>
          <a:bodyPr anchor="ctr"/>
          <a:lstStyle/>
          <a:p>
            <a:pPr eaLnBrk="1" hangingPunct="1">
              <a:lnSpc>
                <a:spcPct val="90000"/>
              </a:lnSpc>
              <a:buFont typeface="Wingdings" pitchFamily="127" charset="2"/>
              <a:buNone/>
            </a:pPr>
            <a:r>
              <a:rPr lang="en-US" sz="2800" smtClean="0"/>
              <a:t>	Using logos, ethos, and pathos will help you to master the art of </a:t>
            </a:r>
            <a:r>
              <a:rPr lang="en-US" sz="2800" b="1" u="sng" smtClean="0"/>
              <a:t>persuasion</a:t>
            </a:r>
            <a:r>
              <a:rPr lang="en-US" sz="2800" smtClean="0"/>
              <a:t>.  </a:t>
            </a:r>
          </a:p>
          <a:p>
            <a:pPr eaLnBrk="1" hangingPunct="1">
              <a:lnSpc>
                <a:spcPct val="90000"/>
              </a:lnSpc>
              <a:buFont typeface="Wingdings" pitchFamily="127" charset="2"/>
              <a:buNone/>
            </a:pPr>
            <a:endParaRPr lang="en-US" sz="2800" smtClean="0"/>
          </a:p>
          <a:p>
            <a:pPr eaLnBrk="1" hangingPunct="1">
              <a:lnSpc>
                <a:spcPct val="90000"/>
              </a:lnSpc>
              <a:buFont typeface="Wingdings" pitchFamily="127" charset="2"/>
              <a:buNone/>
            </a:pPr>
            <a:r>
              <a:rPr lang="en-US" sz="2800" smtClean="0"/>
              <a:t>•  Through language, you will be able to change the point of view of others!  </a:t>
            </a:r>
          </a:p>
          <a:p>
            <a:pPr eaLnBrk="1" hangingPunct="1">
              <a:lnSpc>
                <a:spcPct val="90000"/>
              </a:lnSpc>
              <a:buFont typeface="Wingdings" pitchFamily="127" charset="2"/>
              <a:buNone/>
            </a:pPr>
            <a:endParaRPr lang="en-US" sz="2800" smtClean="0"/>
          </a:p>
          <a:p>
            <a:pPr eaLnBrk="1" hangingPunct="1">
              <a:lnSpc>
                <a:spcPct val="90000"/>
              </a:lnSpc>
              <a:buFont typeface="Wingdings" pitchFamily="127" charset="2"/>
              <a:buNone/>
            </a:pPr>
            <a:r>
              <a:rPr lang="en-US" sz="2800" smtClean="0"/>
              <a:t>•  Through language, you will be able to motivate others to take action!</a:t>
            </a:r>
          </a:p>
          <a:p>
            <a:pPr eaLnBrk="1" hangingPunct="1">
              <a:lnSpc>
                <a:spcPct val="90000"/>
              </a:lnSpc>
              <a:buFont typeface="Wingdings" pitchFamily="127" charset="2"/>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p:cTn id="13"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p:cTn id="19"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717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			Logos</a:t>
            </a:r>
          </a:p>
        </p:txBody>
      </p:sp>
      <p:sp>
        <p:nvSpPr>
          <p:cNvPr id="20483" name="Rectangle 3"/>
          <p:cNvSpPr>
            <a:spLocks noGrp="1" noChangeArrowheads="1"/>
          </p:cNvSpPr>
          <p:nvPr>
            <p:ph type="body" idx="1"/>
          </p:nvPr>
        </p:nvSpPr>
        <p:spPr/>
        <p:txBody>
          <a:bodyPr/>
          <a:lstStyle/>
          <a:p>
            <a:pPr eaLnBrk="1" hangingPunct="1">
              <a:buFont typeface="Wingdings" pitchFamily="127" charset="2"/>
              <a:buNone/>
            </a:pPr>
            <a:endParaRPr lang="en-US" smtClean="0"/>
          </a:p>
          <a:p>
            <a:pPr eaLnBrk="1" hangingPunct="1">
              <a:buFont typeface="Wingdings" pitchFamily="127" charset="2"/>
              <a:buNone/>
            </a:pPr>
            <a:r>
              <a:rPr lang="en-US" smtClean="0"/>
              <a:t>Logos is an argument based on facts, evidence and reason.</a:t>
            </a:r>
          </a:p>
          <a:p>
            <a:pPr eaLnBrk="1" hangingPunct="1">
              <a:buFont typeface="Wingdings" pitchFamily="127" charset="2"/>
              <a:buNone/>
            </a:pPr>
            <a:endParaRPr lang="en-US" smtClean="0"/>
          </a:p>
          <a:p>
            <a:pPr eaLnBrk="1" hangingPunct="1">
              <a:buFont typeface="Wingdings" pitchFamily="127" charset="2"/>
              <a:buNone/>
            </a:pPr>
            <a:r>
              <a:rPr lang="en-US" smtClean="0"/>
              <a:t>Using logos means appealing to the readers’ sense of what is logical.  </a:t>
            </a:r>
          </a:p>
          <a:p>
            <a:pPr eaLnBrk="1" hangingPunct="1">
              <a:buFont typeface="Wingdings" pitchFamily="127"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anim calcmode="lin" valueType="num">
                                      <p:cBhvr additive="base">
                                        <p:cTn id="13" dur="5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			Ethos</a:t>
            </a:r>
          </a:p>
        </p:txBody>
      </p:sp>
      <p:sp>
        <p:nvSpPr>
          <p:cNvPr id="21507" name="Rectangle 3"/>
          <p:cNvSpPr>
            <a:spLocks noGrp="1" noChangeArrowheads="1"/>
          </p:cNvSpPr>
          <p:nvPr>
            <p:ph type="body" idx="1"/>
          </p:nvPr>
        </p:nvSpPr>
        <p:spPr/>
        <p:txBody>
          <a:bodyPr/>
          <a:lstStyle/>
          <a:p>
            <a:pPr eaLnBrk="1" hangingPunct="1">
              <a:lnSpc>
                <a:spcPct val="90000"/>
              </a:lnSpc>
              <a:buFont typeface="Wingdings" pitchFamily="127" charset="2"/>
              <a:buNone/>
            </a:pPr>
            <a:r>
              <a:rPr lang="en-US" sz="2800" smtClean="0"/>
              <a:t>Ethos is an argument based on character.</a:t>
            </a:r>
          </a:p>
          <a:p>
            <a:pPr eaLnBrk="1" hangingPunct="1">
              <a:lnSpc>
                <a:spcPct val="90000"/>
              </a:lnSpc>
              <a:buFont typeface="Wingdings" pitchFamily="127" charset="2"/>
              <a:buNone/>
            </a:pPr>
            <a:endParaRPr lang="en-US" sz="2800" smtClean="0"/>
          </a:p>
          <a:p>
            <a:pPr eaLnBrk="1" hangingPunct="1">
              <a:lnSpc>
                <a:spcPct val="90000"/>
              </a:lnSpc>
              <a:buFont typeface="Wingdings" pitchFamily="127" charset="2"/>
              <a:buNone/>
            </a:pPr>
            <a:r>
              <a:rPr lang="en-US" sz="2800" smtClean="0"/>
              <a:t>Using ethos means the writer or speaker appeals to the audience’s sense of ethical behavior.  The writer or speaker presents him or herself to the audience as credible, trustworthy, honest and ethical.  </a:t>
            </a:r>
          </a:p>
          <a:p>
            <a:pPr eaLnBrk="1" hangingPunct="1">
              <a:lnSpc>
                <a:spcPct val="90000"/>
              </a:lnSpc>
              <a:buFont typeface="Wingdings" pitchFamily="127" charset="2"/>
              <a:buNone/>
            </a:pPr>
            <a:r>
              <a:rPr lang="en-US" sz="2800" smtClean="0"/>
              <a:t>	</a:t>
            </a:r>
          </a:p>
          <a:p>
            <a:pPr eaLnBrk="1" hangingPunct="1">
              <a:lnSpc>
                <a:spcPct val="90000"/>
              </a:lnSpc>
              <a:buFont typeface="Wingdings" pitchFamily="127" charset="2"/>
              <a:buNone/>
            </a:pPr>
            <a:r>
              <a:rPr lang="en-US" sz="2800" smtClean="0"/>
              <a:t>“I am an ethical expert, so believe what I 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			Pathos</a:t>
            </a:r>
          </a:p>
        </p:txBody>
      </p:sp>
      <p:sp>
        <p:nvSpPr>
          <p:cNvPr id="22531" name="Rectangle 3"/>
          <p:cNvSpPr>
            <a:spLocks noGrp="1" noChangeArrowheads="1"/>
          </p:cNvSpPr>
          <p:nvPr>
            <p:ph type="body" idx="1"/>
          </p:nvPr>
        </p:nvSpPr>
        <p:spPr/>
        <p:txBody>
          <a:bodyPr/>
          <a:lstStyle/>
          <a:p>
            <a:pPr eaLnBrk="1" hangingPunct="1">
              <a:buFont typeface="Wingdings" pitchFamily="127" charset="2"/>
              <a:buNone/>
            </a:pPr>
            <a:endParaRPr lang="en-US" smtClean="0"/>
          </a:p>
          <a:p>
            <a:pPr eaLnBrk="1" hangingPunct="1">
              <a:buFont typeface="Wingdings" pitchFamily="127" charset="2"/>
              <a:buNone/>
            </a:pPr>
            <a:r>
              <a:rPr lang="en-US" smtClean="0"/>
              <a:t>Pathos = argument based on feelings</a:t>
            </a:r>
          </a:p>
          <a:p>
            <a:pPr eaLnBrk="1" hangingPunct="1">
              <a:buFont typeface="Wingdings" pitchFamily="127" charset="2"/>
              <a:buNone/>
            </a:pPr>
            <a:endParaRPr lang="en-US" smtClean="0"/>
          </a:p>
          <a:p>
            <a:pPr eaLnBrk="1" hangingPunct="1">
              <a:buFont typeface="Wingdings" pitchFamily="127" charset="2"/>
              <a:buNone/>
            </a:pPr>
            <a:r>
              <a:rPr lang="en-US" smtClean="0"/>
              <a:t>Using pathos means appealing to readers’ emotions and feelings.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 calcmode="lin" valueType="num">
                                      <p:cBhvr additive="base">
                                        <p:cTn id="13"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ctrTitle"/>
          </p:nvPr>
        </p:nvSpPr>
        <p:spPr/>
        <p:txBody>
          <a:bodyPr/>
          <a:lstStyle/>
          <a:p>
            <a:pPr algn="ctr" eaLnBrk="1" hangingPunct="1"/>
            <a:r>
              <a:rPr lang="en-US" smtClean="0"/>
              <a:t>Symbols for Logos, </a:t>
            </a:r>
            <a:br>
              <a:rPr lang="en-US" smtClean="0"/>
            </a:br>
            <a:r>
              <a:rPr lang="en-US" smtClean="0"/>
              <a:t>Ethos and Pathos</a:t>
            </a:r>
          </a:p>
        </p:txBody>
      </p:sp>
      <p:sp>
        <p:nvSpPr>
          <p:cNvPr id="8195" name="Rectangle 3"/>
          <p:cNvSpPr>
            <a:spLocks noGrp="1" noChangeArrowheads="1"/>
          </p:cNvSpPr>
          <p:nvPr>
            <p:ph type="subTitle" idx="1"/>
          </p:nvPr>
        </p:nvSpPr>
        <p:spPr>
          <a:xfrm>
            <a:off x="1371600" y="3581400"/>
            <a:ext cx="6400800" cy="2362200"/>
          </a:xfrm>
        </p:spPr>
        <p:txBody>
          <a:bodyPr/>
          <a:lstStyle/>
          <a:p>
            <a:pPr eaLnBrk="1" hangingPunct="1">
              <a:buFont typeface="Wingdings" pitchFamily="127" charset="2"/>
              <a:buNone/>
            </a:pPr>
            <a:r>
              <a:rPr lang="en-US" sz="4400" smtClean="0"/>
              <a:t>Logos = Head</a:t>
            </a:r>
          </a:p>
          <a:p>
            <a:pPr eaLnBrk="1" hangingPunct="1">
              <a:buFont typeface="Wingdings" pitchFamily="127" charset="2"/>
              <a:buNone/>
            </a:pPr>
            <a:r>
              <a:rPr lang="en-US" sz="4400" smtClean="0"/>
              <a:t>Ethos = Hand</a:t>
            </a:r>
          </a:p>
          <a:p>
            <a:pPr eaLnBrk="1" hangingPunct="1">
              <a:buFont typeface="Wingdings" pitchFamily="127" charset="2"/>
              <a:buNone/>
            </a:pPr>
            <a:r>
              <a:rPr lang="en-US" sz="4400" smtClean="0"/>
              <a:t>Pathos = Heart</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19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819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 calcmode="lin" valueType="num">
                                      <p:cBhvr>
                                        <p:cTn id="15"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819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819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 calcmode="lin" valueType="num">
                                      <p:cBhvr>
                                        <p:cTn id="23"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819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8195">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theme/theme1.xml><?xml version="1.0" encoding="utf-8"?>
<a:theme xmlns:a="http://schemas.openxmlformats.org/drawingml/2006/main" name="Blends">
  <a:themeElements>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X:Templates:Presentations:Designs:Blends</Template>
  <TotalTime>346</TotalTime>
  <Words>839</Words>
  <Application>Microsoft Office PowerPoint</Application>
  <PresentationFormat>On-screen Show (4:3)</PresentationFormat>
  <Paragraphs>86</Paragraphs>
  <Slides>31</Slides>
  <Notes>0</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31</vt:i4>
      </vt:variant>
    </vt:vector>
  </HeadingPairs>
  <TitlesOfParts>
    <vt:vector size="39" baseType="lpstr">
      <vt:lpstr>Times</vt:lpstr>
      <vt:lpstr>ＭＳ Ｐゴシック</vt:lpstr>
      <vt:lpstr>Arial</vt:lpstr>
      <vt:lpstr>Wingdings</vt:lpstr>
      <vt:lpstr>Calibri</vt:lpstr>
      <vt:lpstr>TimesNewRomanMS</vt:lpstr>
      <vt:lpstr>TimesNewRomanBdMS</vt:lpstr>
      <vt:lpstr>Blends</vt:lpstr>
      <vt:lpstr>Aristotle’s Three Ways to Persuade</vt:lpstr>
      <vt:lpstr>  Who is Aristotle?</vt:lpstr>
      <vt:lpstr>What is rhetoric?</vt:lpstr>
      <vt:lpstr>What is logos, ethos, and pathos?</vt:lpstr>
      <vt:lpstr>       Logos, Ethos, Pathos</vt:lpstr>
      <vt:lpstr>   Logos</vt:lpstr>
      <vt:lpstr>   Ethos</vt:lpstr>
      <vt:lpstr>   Pathos</vt:lpstr>
      <vt:lpstr>Symbols for Logos,  Ethos and Pathos</vt:lpstr>
      <vt:lpstr>Logos</vt:lpstr>
      <vt:lpstr>Logos</vt:lpstr>
      <vt:lpstr>   Ethos</vt:lpstr>
      <vt:lpstr>Ethos</vt:lpstr>
      <vt:lpstr>Ethos</vt:lpstr>
      <vt:lpstr>Ethos</vt:lpstr>
      <vt:lpstr>Pathos</vt:lpstr>
      <vt:lpstr>Pathos</vt:lpstr>
      <vt:lpstr>Pathos</vt:lpstr>
      <vt:lpstr>Logos Example</vt:lpstr>
      <vt:lpstr>Logos Example</vt:lpstr>
      <vt:lpstr>Logos Example</vt:lpstr>
      <vt:lpstr>Ethos Example</vt:lpstr>
      <vt:lpstr>Ethos Example</vt:lpstr>
      <vt:lpstr>Ethos Examples</vt:lpstr>
      <vt:lpstr>Pathos Example</vt:lpstr>
      <vt:lpstr>Pathos Example</vt:lpstr>
      <vt:lpstr>Review</vt:lpstr>
      <vt:lpstr>Review</vt:lpstr>
      <vt:lpstr>Review</vt:lpstr>
      <vt:lpstr>   Pathos, Ethos, Logos</vt:lpstr>
      <vt:lpstr>PowerPoint Presentation</vt:lpstr>
    </vt:vector>
  </TitlesOfParts>
  <Company>뿿_</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Haskett</dc:creator>
  <cp:lastModifiedBy>English</cp:lastModifiedBy>
  <cp:revision>58</cp:revision>
  <dcterms:created xsi:type="dcterms:W3CDTF">2006-09-21T05:37:56Z</dcterms:created>
  <dcterms:modified xsi:type="dcterms:W3CDTF">2011-09-09T19:38:22Z</dcterms:modified>
</cp:coreProperties>
</file>